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6" r:id="rId3"/>
    <p:sldId id="267" r:id="rId4"/>
    <p:sldId id="268" r:id="rId5"/>
    <p:sldId id="271" r:id="rId6"/>
    <p:sldId id="272" r:id="rId7"/>
    <p:sldId id="273" r:id="rId8"/>
    <p:sldId id="270" r:id="rId9"/>
    <p:sldId id="260" r:id="rId10"/>
    <p:sldId id="264" r:id="rId11"/>
    <p:sldId id="263" r:id="rId12"/>
    <p:sldId id="265" r:id="rId13"/>
    <p:sldId id="258" r:id="rId14"/>
    <p:sldId id="256" r:id="rId15"/>
    <p:sldId id="257" r:id="rId16"/>
    <p:sldId id="261" r:id="rId17"/>
    <p:sldId id="259" r:id="rId18"/>
    <p:sldId id="26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08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052736"/>
            <a:ext cx="8062664" cy="2547714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Формирование </a:t>
            </a:r>
            <a:r>
              <a:rPr lang="ru-RU" b="1" i="1" dirty="0" err="1" smtClean="0"/>
              <a:t>графомоторных</a:t>
            </a:r>
            <a:r>
              <a:rPr lang="ru-RU" b="1" i="1" dirty="0" smtClean="0"/>
              <a:t> навыков у старших дошкольников (из опыта работы)</a:t>
            </a:r>
            <a:endParaRPr lang="ru-RU" b="1" i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491880" y="4581128"/>
            <a:ext cx="5400600" cy="18002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Учитель-логопед </a:t>
            </a:r>
          </a:p>
          <a:p>
            <a:r>
              <a:rPr lang="ru-RU" dirty="0" smtClean="0"/>
              <a:t>МБДОУ – д\с№8</a:t>
            </a:r>
          </a:p>
          <a:p>
            <a:r>
              <a:rPr lang="ru-RU" dirty="0" smtClean="0"/>
              <a:t>Ст. </a:t>
            </a:r>
            <a:r>
              <a:rPr lang="ru-RU" dirty="0" err="1" smtClean="0"/>
              <a:t>Старовеличковской</a:t>
            </a:r>
            <a:endParaRPr lang="ru-RU" dirty="0" smtClean="0"/>
          </a:p>
          <a:p>
            <a:r>
              <a:rPr lang="ru-RU" dirty="0" smtClean="0"/>
              <a:t>Камерер Лариса Витальевна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Массаж рук карандашами, </a:t>
            </a:r>
            <a:r>
              <a:rPr lang="ru-RU" dirty="0" err="1" smtClean="0"/>
              <a:t>су-джок</a:t>
            </a:r>
            <a:r>
              <a:rPr lang="ru-RU" dirty="0" smtClean="0"/>
              <a:t>, пальчиками</a:t>
            </a:r>
            <a:endParaRPr lang="ru-RU" dirty="0"/>
          </a:p>
        </p:txBody>
      </p:sp>
      <p:pic>
        <p:nvPicPr>
          <p:cNvPr id="1026" name="Picture 2" descr="C:\Users\Лариса\Documents\Bluetooth Folder\Фото03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212976"/>
            <a:ext cx="4512501" cy="3384376"/>
          </a:xfrm>
          <a:prstGeom prst="rect">
            <a:avLst/>
          </a:prstGeom>
          <a:noFill/>
        </p:spPr>
      </p:pic>
      <p:pic>
        <p:nvPicPr>
          <p:cNvPr id="1027" name="Picture 3" descr="C:\Users\Лариса\Documents\Bluetooth Folder\Фото03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411506"/>
            <a:ext cx="4104456" cy="3078342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/>
          <a:lstStyle/>
          <a:p>
            <a:r>
              <a:rPr lang="ru-RU" dirty="0" smtClean="0"/>
              <a:t>Игра с палочками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Лариса\Documents\Bluetooth Folder\Фото03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844824"/>
            <a:ext cx="6316960" cy="473772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ниткотерапия</a:t>
            </a:r>
            <a:endParaRPr lang="ru-RU"/>
          </a:p>
        </p:txBody>
      </p:sp>
      <p:pic>
        <p:nvPicPr>
          <p:cNvPr id="1026" name="Picture 2" descr="C:\Users\Лариса\Documents\Bluetooth Folder\Фото03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79539" y="1889829"/>
            <a:ext cx="4968552" cy="3726414"/>
          </a:xfrm>
          <a:prstGeom prst="rect">
            <a:avLst/>
          </a:prstGeom>
          <a:noFill/>
        </p:spPr>
      </p:pic>
      <p:pic>
        <p:nvPicPr>
          <p:cNvPr id="1027" name="Picture 3" descr="C:\Users\Лариса\Documents\Bluetooth Folder\Фото03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818384" y="1878360"/>
            <a:ext cx="4876800" cy="365760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ариса\Documents\Bluetooth Folder\Фото03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834336" y="1958752"/>
            <a:ext cx="2639616" cy="1979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/>
          <a:lstStyle/>
          <a:p>
            <a:r>
              <a:rPr lang="ru-RU" dirty="0" smtClean="0"/>
              <a:t>Формируем правильную постановку руки при письме</a:t>
            </a:r>
            <a:endParaRPr lang="ru-RU" dirty="0"/>
          </a:p>
        </p:txBody>
      </p:sp>
      <p:pic>
        <p:nvPicPr>
          <p:cNvPr id="2050" name="Picture 2" descr="http://dg54.mycdn.me/image?t=0&amp;bid=802526601578&amp;id=802526601578&amp;plc=WEB&amp;tkn=*C0sDBS63ePOkUF23aeTWtd0q4E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0"/>
            <a:ext cx="3429000" cy="4572000"/>
          </a:xfrm>
          <a:prstGeom prst="rect">
            <a:avLst/>
          </a:prstGeom>
          <a:noFill/>
        </p:spPr>
      </p:pic>
      <p:pic>
        <p:nvPicPr>
          <p:cNvPr id="2052" name="Picture 4" descr="http://dg54.mycdn.me/image?t=0&amp;bid=802526609002&amp;id=802526609002&amp;plc=WEB&amp;tkn=*slonPSm624LrBIEbAxJwNQC4Qc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809999"/>
            <a:ext cx="4067175" cy="30480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Рисунок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-602394" y="1177168"/>
            <a:ext cx="6130082" cy="4422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Рисунок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3698617" y="1317838"/>
            <a:ext cx="6192688" cy="422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1470025"/>
          </a:xfrm>
        </p:spPr>
        <p:txBody>
          <a:bodyPr/>
          <a:lstStyle/>
          <a:p>
            <a:r>
              <a:rPr lang="ru-RU" dirty="0" smtClean="0"/>
              <a:t>Фигуры в клетках</a:t>
            </a:r>
            <a:endParaRPr lang="ru-RU" dirty="0"/>
          </a:p>
        </p:txBody>
      </p:sp>
      <p:pic>
        <p:nvPicPr>
          <p:cNvPr id="3074" name="Picture 2" descr="C:\Users\Лариса\Documents\Bluetooth Folder\Фото02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060848"/>
            <a:ext cx="6028928" cy="452169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Знакомство с буквами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Трафареты, шершавые буквы, игра найди правильную букву (можно на время или на перегонки) отремонтируй букву</a:t>
            </a:r>
          </a:p>
          <a:p>
            <a:endParaRPr lang="ru-RU" dirty="0"/>
          </a:p>
        </p:txBody>
      </p:sp>
      <p:pic>
        <p:nvPicPr>
          <p:cNvPr id="4" name="Picture 4" descr="10"/>
          <p:cNvPicPr>
            <a:picLocks noChangeAspect="1" noChangeArrowheads="1"/>
          </p:cNvPicPr>
          <p:nvPr/>
        </p:nvPicPr>
        <p:blipFill>
          <a:blip r:embed="rId2" cstate="print"/>
          <a:srcRect r="9" b="37501"/>
          <a:stretch>
            <a:fillRect/>
          </a:stretch>
        </p:blipFill>
        <p:spPr bwMode="auto">
          <a:xfrm>
            <a:off x="899592" y="3356992"/>
            <a:ext cx="7560840" cy="309573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274638"/>
            <a:ext cx="375476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Графические диктанты</a:t>
            </a:r>
            <a:endParaRPr lang="ru-RU" dirty="0"/>
          </a:p>
        </p:txBody>
      </p:sp>
      <p:pic>
        <p:nvPicPr>
          <p:cNvPr id="4" name="Рисунок 3" descr="Графический диктант для дошкольников. Рисование по клеточкам ключик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4680521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Лариса\Documents\Bluetooth Folder\Фото027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514461" y="2214398"/>
            <a:ext cx="5068821" cy="3801616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ака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44824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ВНИМАНЕ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smtClean="0"/>
              <a:t> В отечественной педагогике и психологии старший дошкольный возраст рассматривается как переходный период от одной ведущей деятельности в дошкольном возрасте — игровой, к другой ведущей в младшем школьном возрасте деятельности — учебно-познавательной. Поэтому одной из основных целей образовательной работы дошкольного учреждения является обеспечение плавности этого перехода. Этому способствует воспитание у старших дошкольников познавательной готовности к обучению.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04867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Среди воспитанников с проблемами в речевом развитии высок процент тех, у кого имеются проблемы с развитием общей и мелкой моторики.  При тренировке пальцев рук, речь развивается более интенсивно и становится более совершенной. Актуальность проблемы заключается в том, что полноценное моторное и речевое развитие (правильная речь — один из показателей готовности ребенка к обучению в школе) залог успешного освоения грамоты и чтения: письменная речь формируется на основе устной, и дети, страдающие речевыми нарушениями   и моторной недостаточностью, являются потенциальными детьми с нарушениями письма и чтения. 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Поэтому целью моей работы было совершенствовать тонкую моторику пальцев и координацию движений рук через пальчиковые игры, работу с карандашом при выполнении графических заданий.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Этапы проекта:</a:t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67544" y="1556792"/>
          <a:ext cx="8229600" cy="4968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139234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2000" b="0" baseline="0" dirty="0">
                          <a:solidFill>
                            <a:srgbClr val="33333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анализ предстоящей деятельности</a:t>
                      </a:r>
                      <a:endParaRPr lang="ru-RU" sz="2000" b="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2000" b="0" baseline="0" dirty="0">
                          <a:solidFill>
                            <a:srgbClr val="33333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июнь</a:t>
                      </a:r>
                      <a:endParaRPr lang="ru-RU" sz="2000" b="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2000" b="0" baseline="0" dirty="0">
                          <a:solidFill>
                            <a:srgbClr val="33333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педагоги</a:t>
                      </a:r>
                      <a:endParaRPr lang="ru-RU" sz="2000" b="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145728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solidFill>
                            <a:srgbClr val="33333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подбор методической литературы, выбор средств, методов и приёмов, разработка перспективного плана.</a:t>
                      </a:r>
                      <a:endParaRPr lang="ru-RU" sz="20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solidFill>
                            <a:srgbClr val="33333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Июнь-июль</a:t>
                      </a:r>
                      <a:endParaRPr lang="ru-RU" sz="20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ru-RU" sz="2000" baseline="0" dirty="0">
                        <a:solidFill>
                          <a:srgbClr val="333333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430485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>
                          <a:solidFill>
                            <a:srgbClr val="33333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Ориентировка детей  в пространстве, развитие крупных движений.</a:t>
                      </a:r>
                      <a:endParaRPr lang="ru-RU" sz="20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solidFill>
                            <a:srgbClr val="33333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Июль -август</a:t>
                      </a:r>
                      <a:endParaRPr lang="ru-RU" sz="20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solidFill>
                            <a:srgbClr val="33333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Воспитатели, муз. Руководитель, родители</a:t>
                      </a:r>
                      <a:endParaRPr lang="ru-RU" sz="20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971600" y="764704"/>
            <a:ext cx="68407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1. </a:t>
            </a:r>
            <a:r>
              <a:rPr lang="ru-RU" sz="2000" b="1" u="sng" dirty="0" smtClean="0"/>
              <a:t>Организационно-подготовительный (июнь - август).</a:t>
            </a:r>
            <a:endParaRPr lang="ru-RU" sz="2000" b="1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1521" y="980728"/>
          <a:ext cx="8568951" cy="5328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317"/>
                <a:gridCol w="2856317"/>
                <a:gridCol w="2856317"/>
              </a:tblGrid>
              <a:tr h="2268885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Ориентировка детей  в пространстве и на листе бумаги, уточнение предлогов ЗА, НА, ПОД,  ПЕРЕД,ВОЗЛЕ, ОКОЛО..</a:t>
                      </a:r>
                      <a:endParaRPr lang="ru-RU" sz="2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Развитие крупных движений (ритмопластика, </a:t>
                      </a:r>
                      <a:r>
                        <a:rPr lang="ru-RU" sz="2000" b="0" dirty="0" err="1">
                          <a:solidFill>
                            <a:srgbClr val="33333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физ-ра</a:t>
                      </a:r>
                      <a:r>
                        <a:rPr lang="ru-RU" sz="2000" b="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2000" b="0" dirty="0" err="1">
                          <a:solidFill>
                            <a:srgbClr val="33333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логодекламация</a:t>
                      </a:r>
                      <a:r>
                        <a:rPr lang="ru-RU" sz="2000" b="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ru-RU" sz="2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Сентябрь -май</a:t>
                      </a:r>
                      <a:endParaRPr lang="ru-RU" sz="2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Педагоги, родители</a:t>
                      </a:r>
                      <a:endParaRPr lang="ru-RU" sz="2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Муз. Руководитель, воспитатели, логопед</a:t>
                      </a:r>
                      <a:endParaRPr lang="ru-RU" sz="2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41399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33333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коррекционно-развивающие занятия (фронтальные занятия у логопеда, занятия по развитию речи и обучению грамоте)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333333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Воспитатели , учитель -логопед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645716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Развитие мелкой моторики (художественно-эстетические занятия, пальчиковая гимнастика, массаж и само-массаж рук)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ru-RU" sz="2000">
                        <a:solidFill>
                          <a:srgbClr val="333333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Воспитатели, родители, учитель-логопед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51520" y="332656"/>
            <a:ext cx="3575081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2. 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Основной (сентябрь-апрель</a:t>
            </a:r>
            <a:r>
              <a:rPr kumimoji="0" lang="ru-RU" sz="1200" b="0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68760"/>
          <a:ext cx="82296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1296144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US" sz="2000" b="0" dirty="0" smtClean="0">
                        <a:solidFill>
                          <a:srgbClr val="333333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rgbClr val="33333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Работа </a:t>
                      </a:r>
                      <a:r>
                        <a:rPr lang="ru-RU" sz="2000" b="0" dirty="0">
                          <a:solidFill>
                            <a:srgbClr val="33333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 простым карандашом в тетради «Готовим руку к письму» </a:t>
                      </a:r>
                      <a:r>
                        <a:rPr lang="ru-RU" sz="2000" b="0" dirty="0" err="1">
                          <a:solidFill>
                            <a:srgbClr val="33333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Гаврина</a:t>
                      </a:r>
                      <a:r>
                        <a:rPr lang="ru-RU" sz="2000" b="0" dirty="0">
                          <a:solidFill>
                            <a:srgbClr val="33333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С.Е.  из серии Школа для дошколят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333333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33333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Учитель логопед, воспитатели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US" sz="2000" dirty="0" smtClean="0">
                        <a:solidFill>
                          <a:srgbClr val="333333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33333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Работа </a:t>
                      </a:r>
                      <a:r>
                        <a:rPr lang="ru-RU" sz="2000" dirty="0">
                          <a:solidFill>
                            <a:srgbClr val="33333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 тетради в клеточку(печатание букв, графический диктант на слух)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333333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33333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Учитель-логопед. родители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467544" y="4365104"/>
            <a:ext cx="7992888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3. 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Заключительный (май).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Анализ достижений поставленной цели и полученных результатов.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Праздник письма.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Работая над данной проблемой, мною решались следующие задачи: Познакомить детей с соблюдением элементарных гигиенических правил при письме: правильной посадкой при работе с тетрадью, положением листа, кисти руки, пишущего инструмента; </a:t>
            </a:r>
            <a:endParaRPr lang="ru-RU" sz="2400" dirty="0" smtClean="0"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Научить безотрывному плавному обведению предмета по контуру и штриховать его, используя различные виды штриховки (горизонтальная, вертикальная, по диагонали и т. д.) </a:t>
            </a:r>
            <a:endParaRPr lang="ru-RU" sz="2400" dirty="0" smtClean="0"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 Развивать графические навыки детей в написании прямых, наклонных, округлых линий, овалов, соотнося их со строкой.</a:t>
            </a:r>
            <a:endParaRPr lang="ru-RU" sz="2400" dirty="0" smtClean="0"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 Формирование и совершенствование мелкой мотори­ки пальцев рук, двигательных умений и навыков в манипуляциях различными предметами </a:t>
            </a:r>
            <a:r>
              <a:rPr lang="ru-RU" sz="2400" i="1" dirty="0" smtClean="0">
                <a:ea typeface="Calibri" pitchFamily="34" charset="0"/>
                <a:cs typeface="Times New Roman" pitchFamily="18" charset="0"/>
              </a:rPr>
              <a:t>(твердыми и мягкими, упругими, гладкими и шероховатыми)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;</a:t>
            </a:r>
            <a:endParaRPr lang="ru-RU" sz="2400" dirty="0" smtClean="0"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 Научить детей ориентироваться в пространстве и на плоскости;  </a:t>
            </a:r>
            <a:endParaRPr lang="ru-RU" sz="2400" dirty="0" smtClean="0"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Развивать умение слушать, понимать и выполнять словесные установки педагога; умение действовать, повторяя показанный образец и правило.(Графические диктанты)</a:t>
            </a:r>
            <a:endParaRPr lang="ru-RU" sz="2400" dirty="0" smtClean="0">
              <a:cs typeface="Arial" pitchFamily="34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Развитие мелкой моторики : сопровождается стихами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:\проекты на курсы\Фото02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42056" y="2022376"/>
            <a:ext cx="4876800" cy="3657600"/>
          </a:xfrm>
          <a:prstGeom prst="rect">
            <a:avLst/>
          </a:prstGeom>
          <a:noFill/>
        </p:spPr>
      </p:pic>
      <p:pic>
        <p:nvPicPr>
          <p:cNvPr id="16387" name="Picture 3" descr="H:\проекты на курсы\Фото02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818384" y="2022376"/>
            <a:ext cx="4876800" cy="36576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527</Words>
  <Application>Microsoft Office PowerPoint</Application>
  <PresentationFormat>Экран (4:3)</PresentationFormat>
  <Paragraphs>53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Формирование графомоторных навыков у старших дошкольников (из опыта работы)</vt:lpstr>
      <vt:lpstr>Слайд 2</vt:lpstr>
      <vt:lpstr>Слайд 3</vt:lpstr>
      <vt:lpstr>Слайд 4</vt:lpstr>
      <vt:lpstr>  Этапы проекта:   </vt:lpstr>
      <vt:lpstr>Слайд 6</vt:lpstr>
      <vt:lpstr>Слайд 7</vt:lpstr>
      <vt:lpstr>Слайд 8</vt:lpstr>
      <vt:lpstr>Развитие мелкой моторики : сопровождается стихами</vt:lpstr>
      <vt:lpstr>Слайд 10</vt:lpstr>
      <vt:lpstr>Игра с палочками</vt:lpstr>
      <vt:lpstr>ниткотерапия</vt:lpstr>
      <vt:lpstr>Формируем правильную постановку руки при письме</vt:lpstr>
      <vt:lpstr>Слайд 14</vt:lpstr>
      <vt:lpstr>Фигуры в клетках</vt:lpstr>
      <vt:lpstr>Знакомство с буквами </vt:lpstr>
      <vt:lpstr>Графические диктанты</vt:lpstr>
      <vt:lpstr>СПАСИБО ЗА ВНИМАНЕ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Лариса</cp:lastModifiedBy>
  <cp:revision>32</cp:revision>
  <dcterms:created xsi:type="dcterms:W3CDTF">2015-11-30T17:21:29Z</dcterms:created>
  <dcterms:modified xsi:type="dcterms:W3CDTF">2016-01-31T08:58:21Z</dcterms:modified>
</cp:coreProperties>
</file>